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layfair Displ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font" Target="fonts/PlayfairDisplay-bold.fntdata"/><Relationship Id="rId8" Type="http://schemas.openxmlformats.org/officeDocument/2006/relationships/slide" Target="slides/slide3.xml"/><Relationship Id="rId26" Type="http://schemas.openxmlformats.org/officeDocument/2006/relationships/customXml" Target="../customXml/item2.xml"/><Relationship Id="rId21" Type="http://schemas.openxmlformats.org/officeDocument/2006/relationships/font" Target="fonts/Lato-regular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PlayfairDisplay-regular.fntdata"/><Relationship Id="rId7" Type="http://schemas.openxmlformats.org/officeDocument/2006/relationships/slide" Target="slides/slide2.xml"/><Relationship Id="rId25" Type="http://schemas.openxmlformats.org/officeDocument/2006/relationships/customXml" Target="../customXml/item1.xml"/><Relationship Id="rId20" Type="http://schemas.openxmlformats.org/officeDocument/2006/relationships/font" Target="fonts/PlayfairDisplay-boldItalic.fntdata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24" Type="http://schemas.openxmlformats.org/officeDocument/2006/relationships/font" Target="fonts/Lato-boldItalic.fntdata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23" Type="http://schemas.openxmlformats.org/officeDocument/2006/relationships/font" Target="fonts/Lato-italic.fntdata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font" Target="fonts/PlayfairDisplay-italic.fntdata"/><Relationship Id="rId22" Type="http://schemas.openxmlformats.org/officeDocument/2006/relationships/font" Target="fonts/Lato-bold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89bab9dc44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89bab9dc4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89a428c71b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89a428c71b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89a428c71b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89a428c71b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89a428ca9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89a428ca9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89bab9dc44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89bab9dc44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89bab9dc44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89bab9dc44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89bab9dc44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89bab9dc44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89bab9dc44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89bab9dc44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9bab9dc44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89bab9dc44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89bab9dc44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89bab9dc44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89bab9dc44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89bab9dc44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 Klik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100"/>
              <a:t>Inwerken leerkrachten groep 7 en 8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100"/>
              <a:t>Oktober 2023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60" name="Google Shape;60;p13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4380">
                <a:latin typeface="Lato"/>
                <a:ea typeface="Lato"/>
                <a:cs typeface="Lato"/>
                <a:sym typeface="Lato"/>
              </a:rPr>
              <a:t>Tips</a:t>
            </a:r>
            <a:endParaRPr sz="438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nl"/>
              <a:t>Wees volledig in overstapdocument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nl"/>
              <a:t>Denk aan Onderwijsbehoefte in zachte kenmerken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nl"/>
              <a:t>Noteer ondersteuning die geboden is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nl"/>
              <a:t>Schooladvies; doe het samen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nl"/>
              <a:t>Adviseer kansrijk, mijn school ?</a:t>
            </a:r>
            <a:br>
              <a:rPr b="1" lang="nl"/>
            </a:br>
            <a:r>
              <a:rPr b="1" lang="nl"/>
              <a:t>-</a:t>
            </a:r>
            <a:r>
              <a:rPr lang="nl"/>
              <a:t>Gebruik data NRO</a:t>
            </a:r>
            <a:br>
              <a:rPr lang="nl"/>
            </a:br>
            <a:r>
              <a:rPr lang="nl"/>
              <a:t>-Gebruik data Parnassys</a:t>
            </a:r>
            <a:br>
              <a:rPr lang="nl"/>
            </a:br>
            <a:r>
              <a:rPr lang="nl"/>
              <a:t>-Simulatie onderwijsinspectie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1"/>
              <a:buFont typeface="Arial"/>
              <a:buNone/>
            </a:pPr>
            <a:r>
              <a:rPr lang="nl" sz="4613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Ontwikkelingen de Klik 23/24</a:t>
            </a:r>
            <a:endParaRPr sz="4613">
              <a:solidFill>
                <a:srgbClr val="E0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.</a:t>
            </a:r>
            <a:endParaRPr/>
          </a:p>
        </p:txBody>
      </p:sp>
      <p:sp>
        <p:nvSpPr>
          <p:cNvPr id="127" name="Google Shape;127;p2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nl">
                <a:solidFill>
                  <a:srgbClr val="FFFFFF"/>
                </a:solidFill>
              </a:rPr>
              <a:t>Onderzoek nieuw overstapdocument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nl">
                <a:solidFill>
                  <a:srgbClr val="FFFFFF"/>
                </a:solidFill>
              </a:rPr>
              <a:t>Verplaatsen website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nl">
                <a:solidFill>
                  <a:srgbClr val="FFFFFF"/>
                </a:solidFill>
              </a:rPr>
              <a:t>Thema; Kansrijk adviseren en warme overdracht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nl">
                <a:solidFill>
                  <a:srgbClr val="FFFFFF"/>
                </a:solidFill>
              </a:rPr>
              <a:t>Kernprocedure borgen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Lato"/>
                <a:ea typeface="Lato"/>
                <a:cs typeface="Lato"/>
                <a:sym typeface="Lato"/>
              </a:rPr>
              <a:t>Wat is de Klik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.</a:t>
            </a:r>
            <a:endParaRPr/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</a:pPr>
            <a:r>
              <a:rPr lang="nl"/>
              <a:t>Netwerkorganisatie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</a:pPr>
            <a:r>
              <a:rPr lang="nl"/>
              <a:t>Bovenbestuurlijk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</a:pPr>
            <a:r>
              <a:rPr lang="nl"/>
              <a:t>Doel;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l"/>
              <a:t>-goede overgang van  PO-VO  (proces)          </a:t>
            </a:r>
            <a:br>
              <a:rPr lang="nl"/>
            </a:br>
            <a:r>
              <a:rPr lang="nl"/>
              <a:t>-verbinden PO - VO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775" y="2651150"/>
            <a:ext cx="1543308" cy="8031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548175" y="28035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Lato"/>
                <a:ea typeface="Lato"/>
                <a:cs typeface="Lato"/>
                <a:sym typeface="Lato"/>
              </a:rPr>
              <a:t>Wie zit er in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Lato"/>
                <a:ea typeface="Lato"/>
                <a:cs typeface="Lato"/>
                <a:sym typeface="Lato"/>
              </a:rPr>
              <a:t>de Klik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5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.</a:t>
            </a:r>
            <a:endParaRPr/>
          </a:p>
        </p:txBody>
      </p:sp>
      <p:sp>
        <p:nvSpPr>
          <p:cNvPr id="76" name="Google Shape;76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2 directeuren  PO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2 teamleiders VO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 GWS/ expert SWV PO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GWS SWV VO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Directeur Praktijkschool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Strategisch adviseur ICT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Staffunctionaris onderwijskwaliteit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Adviseur Communicatie (op afroep)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l"/>
              <a:t>Coördinator de Klik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Lato"/>
                <a:ea typeface="Lato"/>
                <a:cs typeface="Lato"/>
                <a:sym typeface="Lato"/>
              </a:rPr>
              <a:t>Uitvoering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2" name="Google Shape;82;p16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.</a:t>
            </a:r>
            <a:endParaRPr/>
          </a:p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4572000" y="222625"/>
            <a:ext cx="4503900" cy="48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16784"/>
              <a:buChar char="●"/>
            </a:pPr>
            <a:r>
              <a:rPr b="1" lang="nl"/>
              <a:t>V</a:t>
            </a:r>
            <a:r>
              <a:rPr b="1" lang="nl" sz="2120"/>
              <a:t>erbinding</a:t>
            </a:r>
            <a:r>
              <a:rPr lang="nl" sz="2120"/>
              <a:t>  PO-VO</a:t>
            </a:r>
            <a:br>
              <a:rPr lang="nl" sz="2120"/>
            </a:br>
            <a:r>
              <a:rPr lang="nl" sz="1541"/>
              <a:t>vb.Workshopmiddag PO-VO</a:t>
            </a:r>
            <a:endParaRPr sz="1541"/>
          </a:p>
          <a:p>
            <a:pPr indent="-343541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nl" sz="2129"/>
              <a:t>Verbinden </a:t>
            </a:r>
            <a:r>
              <a:rPr lang="nl" sz="2129"/>
              <a:t>met bestaande netwerken</a:t>
            </a:r>
            <a:endParaRPr sz="2129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84905"/>
              <a:buChar char="●"/>
            </a:pPr>
            <a:r>
              <a:rPr b="1" lang="nl" sz="2120"/>
              <a:t>Coördineren </a:t>
            </a:r>
            <a:r>
              <a:rPr lang="nl" sz="2120"/>
              <a:t>eenduidige  overdracht PO-VO</a:t>
            </a:r>
            <a:r>
              <a:rPr lang="nl" sz="1649"/>
              <a:t> </a:t>
            </a:r>
            <a:r>
              <a:rPr lang="nl" sz="1541"/>
              <a:t>vb proces doorstroomtoets</a:t>
            </a:r>
            <a:endParaRPr sz="1541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84905"/>
              <a:buChar char="●"/>
            </a:pPr>
            <a:r>
              <a:rPr b="1" lang="nl" sz="2120"/>
              <a:t>Versterken</a:t>
            </a:r>
            <a:r>
              <a:rPr lang="nl" sz="2120"/>
              <a:t> overgang PO -VO</a:t>
            </a:r>
            <a:endParaRPr sz="2120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84905"/>
              <a:buChar char="●"/>
            </a:pPr>
            <a:r>
              <a:rPr b="1" lang="nl" sz="2120"/>
              <a:t>Coördineren ondersteuning</a:t>
            </a:r>
            <a:r>
              <a:rPr lang="nl" sz="2120"/>
              <a:t> bij advisering </a:t>
            </a:r>
            <a:r>
              <a:rPr lang="nl" sz="1649"/>
              <a:t>vb Brede Adviesgroep Apeldoorn</a:t>
            </a:r>
            <a:endParaRPr sz="1649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84905"/>
              <a:buChar char="●"/>
            </a:pPr>
            <a:r>
              <a:rPr b="1" lang="nl" sz="2120"/>
              <a:t>Ondersteunen</a:t>
            </a:r>
            <a:r>
              <a:rPr lang="nl" sz="2120"/>
              <a:t> in overdracht</a:t>
            </a:r>
            <a:r>
              <a:rPr lang="nl" sz="1649"/>
              <a:t> </a:t>
            </a:r>
            <a:br>
              <a:rPr lang="nl" sz="1649"/>
            </a:br>
            <a:r>
              <a:rPr lang="nl" sz="1649"/>
              <a:t>vb ICT support</a:t>
            </a:r>
            <a:endParaRPr sz="1649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84905"/>
              <a:buChar char="●"/>
            </a:pPr>
            <a:r>
              <a:rPr lang="nl" sz="2120"/>
              <a:t>Realiseren </a:t>
            </a:r>
            <a:r>
              <a:rPr b="1" lang="nl" sz="2120"/>
              <a:t>verbinding </a:t>
            </a:r>
            <a:r>
              <a:rPr lang="nl" sz="2120"/>
              <a:t>met A Vion</a:t>
            </a:r>
            <a:br>
              <a:rPr lang="nl" sz="2120"/>
            </a:br>
            <a:r>
              <a:rPr lang="nl" sz="1550"/>
              <a:t>vb inzet ADIT en SON</a:t>
            </a:r>
            <a:endParaRPr sz="1550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84297"/>
              <a:buChar char="●"/>
            </a:pPr>
            <a:r>
              <a:rPr b="1" lang="nl" sz="2135"/>
              <a:t>Communicatie </a:t>
            </a:r>
            <a:br>
              <a:rPr lang="nl" sz="1900"/>
            </a:br>
            <a:r>
              <a:rPr lang="nl" sz="1900"/>
              <a:t>vb.</a:t>
            </a:r>
            <a:r>
              <a:rPr lang="nl" sz="1467"/>
              <a:t>uitbrengen nieuwsbrief 4x per jaar</a:t>
            </a:r>
            <a:endParaRPr sz="1467"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84905"/>
              <a:buChar char="●"/>
            </a:pPr>
            <a:r>
              <a:rPr b="1" lang="nl" sz="2120"/>
              <a:t>Website </a:t>
            </a:r>
            <a:r>
              <a:rPr lang="nl" sz="2120"/>
              <a:t>SWV</a:t>
            </a:r>
            <a:endParaRPr sz="212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184325" y="109025"/>
            <a:ext cx="8842800" cy="503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500"/>
              <a:t>H</a:t>
            </a:r>
            <a:r>
              <a:rPr b="1" lang="nl" sz="3611"/>
              <a:t>oe werkt overdracht PO-VO landelijk </a:t>
            </a:r>
            <a:r>
              <a:rPr b="1" lang="nl" sz="3611"/>
              <a:t>(OCW) </a:t>
            </a:r>
            <a:endParaRPr b="1" sz="361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1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N</a:t>
            </a:r>
            <a:r>
              <a:rPr b="1" lang="nl" sz="1600"/>
              <a:t>ovember/December </a:t>
            </a:r>
            <a:r>
              <a:rPr lang="nl" sz="1600"/>
              <a:t>      Adviesprocedure  bijstellen &amp; analyse kwaliteit van adviezen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10 en 31 Januari  </a:t>
            </a:r>
            <a:r>
              <a:rPr lang="nl" sz="1600"/>
              <a:t>                  Opstellen (voorlopig) advies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1-13 Februari     </a:t>
            </a:r>
            <a:r>
              <a:rPr lang="nl" sz="1600"/>
              <a:t>                     Afname Doorstroomtoets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Voor 14 Maart </a:t>
            </a:r>
            <a:r>
              <a:rPr lang="nl" sz="1600"/>
              <a:t>                       Registreren schooladvies ROD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Maart   </a:t>
            </a:r>
            <a:r>
              <a:rPr lang="nl" sz="1600"/>
              <a:t>                                        Uitslag Doorstroomtoets</a:t>
            </a:r>
            <a:br>
              <a:rPr lang="nl" sz="1600"/>
            </a:br>
            <a:r>
              <a:rPr b="1" lang="nl" sz="1600"/>
              <a:t>Uiterlijk 24 Maart   </a:t>
            </a:r>
            <a:r>
              <a:rPr lang="nl" sz="1600"/>
              <a:t>             Leerlingen/ouders ontvangen het definitief advies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800">
                <a:solidFill>
                  <a:srgbClr val="434343"/>
                </a:solidFill>
              </a:rPr>
              <a:t>T</a:t>
            </a:r>
            <a:r>
              <a:rPr b="1" lang="nl" sz="1800">
                <a:solidFill>
                  <a:srgbClr val="434343"/>
                </a:solidFill>
              </a:rPr>
              <a:t>oetsadvies lager dan schooladvies= niet bijstellen, schooladvies is leidend</a:t>
            </a:r>
            <a:endParaRPr b="1"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800">
                <a:solidFill>
                  <a:srgbClr val="434343"/>
                </a:solidFill>
              </a:rPr>
              <a:t>Toetsadvies hoger dan schooladvies= bijstellen, naar het toetsadvies, tenzij…… </a:t>
            </a:r>
            <a:endParaRPr b="1"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800">
                <a:solidFill>
                  <a:srgbClr val="434343"/>
                </a:solidFill>
              </a:rPr>
              <a:t>Je communiceert hierover met ouder/ ll en motiveert in je LVS als je niet bijstelt.</a:t>
            </a:r>
            <a:endParaRPr b="1"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Tussen 15 maart en 31 maart </a:t>
            </a:r>
            <a:r>
              <a:rPr lang="nl" sz="1600"/>
              <a:t> Ouders melden aan bij het VO </a:t>
            </a:r>
            <a:r>
              <a:rPr lang="nl" sz="1155"/>
              <a:t>uitz = stap naar het VSO</a:t>
            </a:r>
            <a:endParaRPr sz="1155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Uiterlijk 1 April  </a:t>
            </a:r>
            <a:r>
              <a:rPr lang="nl" sz="1600"/>
              <a:t>                               Digitale overdracht</a:t>
            </a:r>
            <a:br>
              <a:rPr lang="nl" sz="1600"/>
            </a:br>
            <a:r>
              <a:rPr b="1" lang="nl" sz="1600"/>
              <a:t>15 Mei </a:t>
            </a:r>
            <a:r>
              <a:rPr lang="nl" sz="1600"/>
              <a:t> </a:t>
            </a:r>
            <a:r>
              <a:rPr lang="nl" sz="1600"/>
              <a:t>                                                   Leerlingen horen in welke klas ze geplaatst zijn  </a:t>
            </a:r>
            <a:r>
              <a:rPr lang="nl" sz="1044"/>
              <a:t>uitz=PRO</a:t>
            </a:r>
            <a:endParaRPr sz="1044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600"/>
              <a:t>26 Juni     </a:t>
            </a:r>
            <a:r>
              <a:rPr lang="nl" sz="1600"/>
              <a:t>                                               Leerlingen hebben kennismaking VO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/>
              <a:t>Z</a:t>
            </a:r>
            <a:r>
              <a:rPr lang="nl" sz="1266"/>
              <a:t>ie ook Klik Kalender</a:t>
            </a:r>
            <a:r>
              <a:rPr lang="nl" sz="1600"/>
              <a:t> 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0"/>
            <a:ext cx="8520600" cy="10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2980">
                <a:latin typeface="Lato"/>
                <a:ea typeface="Lato"/>
                <a:cs typeface="Lato"/>
                <a:sym typeface="Lato"/>
              </a:rPr>
              <a:t>H</a:t>
            </a:r>
            <a:r>
              <a:rPr lang="nl" sz="3180">
                <a:latin typeface="Lato"/>
                <a:ea typeface="Lato"/>
                <a:cs typeface="Lato"/>
                <a:sym typeface="Lato"/>
              </a:rPr>
              <a:t>oe werkt overdracht PO-VO in Apeldoorn ?</a:t>
            </a:r>
            <a:endParaRPr sz="348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774275"/>
            <a:ext cx="8520600" cy="38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765" u="sng"/>
              <a:t>Overstapdossier</a:t>
            </a:r>
            <a:r>
              <a:rPr lang="nl" sz="1765"/>
              <a:t>;  Handleiding /stappenplan O</a:t>
            </a:r>
            <a:r>
              <a:rPr lang="nl" sz="1765"/>
              <a:t>verstapdocument</a:t>
            </a:r>
            <a:br>
              <a:rPr lang="nl" sz="1765"/>
            </a:br>
            <a:r>
              <a:rPr lang="nl" sz="1765"/>
              <a:t>                                          Overstapdocument </a:t>
            </a:r>
            <a:endParaRPr sz="1765"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6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nl" sz="1765" u="sng"/>
              <a:t>Digitale overdrach</a:t>
            </a:r>
            <a:r>
              <a:rPr lang="nl" sz="1765"/>
              <a:t>t;  Handleiding OSO</a:t>
            </a:r>
            <a:br>
              <a:rPr lang="nl" sz="1765"/>
            </a:br>
            <a:r>
              <a:rPr lang="nl" sz="1765"/>
              <a:t>                                                Brinnummers van Scholen en contactgegevens</a:t>
            </a:r>
            <a:endParaRPr sz="1765"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6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nl" sz="1765" u="sng"/>
              <a:t>Informatieplicht Ouders</a:t>
            </a:r>
            <a:r>
              <a:rPr lang="nl" sz="1765" u="sng"/>
              <a:t>;   </a:t>
            </a:r>
            <a:r>
              <a:rPr lang="nl" sz="1765"/>
              <a:t>Ouderbrief met informatie over procedures</a:t>
            </a:r>
            <a:br>
              <a:rPr lang="nl" sz="1765"/>
            </a:br>
            <a:r>
              <a:rPr lang="nl" sz="1765"/>
              <a:t>                                                             Toestemmingsformulier</a:t>
            </a:r>
            <a:br>
              <a:rPr lang="nl" sz="1765"/>
            </a:br>
            <a:endParaRPr sz="1765"/>
          </a:p>
          <a:p>
            <a:pPr indent="-31750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b="1" lang="nl" sz="1400"/>
              <a:t>Nieuw</a:t>
            </a:r>
            <a:r>
              <a:rPr lang="nl" sz="1400"/>
              <a:t>= documenten aanpassen aan onderwijsresultatenmodel</a:t>
            </a:r>
            <a:br>
              <a:rPr lang="nl" sz="1400"/>
            </a:br>
            <a:r>
              <a:rPr lang="nl" sz="1400"/>
              <a:t>               = digitaal aanmelden bij VO school door ouders </a:t>
            </a:r>
            <a:br>
              <a:rPr lang="nl" sz="1400"/>
            </a:br>
            <a:r>
              <a:rPr lang="nl" sz="1400"/>
              <a:t>                uitz; Praktijkscholen, Zone  College en RSG</a:t>
            </a:r>
            <a:r>
              <a:rPr lang="nl" sz="1400"/>
              <a:t>                     </a:t>
            </a:r>
            <a:endParaRPr sz="1400"/>
          </a:p>
          <a:p>
            <a:pPr indent="-3175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nl" sz="1400"/>
              <a:t>Wanneer ?</a:t>
            </a:r>
            <a:r>
              <a:rPr lang="nl" sz="1400"/>
              <a:t> </a:t>
            </a:r>
            <a:r>
              <a:rPr lang="nl" sz="1400"/>
              <a:t> eind oktober ontvang je deze bijlagen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Lato"/>
                <a:ea typeface="Lato"/>
                <a:cs typeface="Lato"/>
                <a:sym typeface="Lato"/>
              </a:rPr>
              <a:t>Het overstap- document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400"/>
              <a:t>zie ook handleiding /stappenplan overstapdocument eind oktober 2023</a:t>
            </a:r>
            <a:endParaRPr sz="1400"/>
          </a:p>
        </p:txBody>
      </p:sp>
      <p:sp>
        <p:nvSpPr>
          <p:cNvPr id="101" name="Google Shape;101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2 versies; VMBO K-VWO en VMBO B/PRO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Algemene gegevens en advies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Verzameling van gegevens;</a:t>
            </a:r>
            <a:br>
              <a:rPr lang="nl"/>
            </a:br>
            <a:r>
              <a:rPr lang="nl"/>
              <a:t>-Harde data Cijfers/referentieniveaus</a:t>
            </a:r>
            <a:br>
              <a:rPr lang="nl"/>
            </a:br>
            <a:r>
              <a:rPr lang="nl"/>
              <a:t>-Zachte data Ondersteuningsbehoefte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Zet het klaar voor het adviesgesprek, tijdens gesprek handtekening ouders</a:t>
            </a:r>
            <a:br>
              <a:rPr lang="nl"/>
            </a:b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Lato"/>
                <a:ea typeface="Lato"/>
                <a:cs typeface="Lato"/>
                <a:sym typeface="Lato"/>
              </a:rPr>
              <a:t>Toelichting PRO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20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.</a:t>
            </a:r>
            <a:endParaRPr/>
          </a:p>
        </p:txBody>
      </p:sp>
      <p:sp>
        <p:nvSpPr>
          <p:cNvPr id="108" name="Google Shape;108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8455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730"/>
              <a:buChar char="●"/>
            </a:pPr>
            <a:r>
              <a:rPr lang="nl" sz="1729">
                <a:solidFill>
                  <a:srgbClr val="FFFFFF"/>
                </a:solidFill>
              </a:rPr>
              <a:t>Criteria voor PRO;landelijke richtlijnen zijn leidend)</a:t>
            </a:r>
            <a:endParaRPr sz="1729">
              <a:solidFill>
                <a:srgbClr val="FFFFFF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729">
              <a:solidFill>
                <a:srgbClr val="FFFFFF"/>
              </a:solidFill>
            </a:endParaRPr>
          </a:p>
          <a:p>
            <a:pPr indent="-338455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730"/>
              <a:buChar char="●"/>
            </a:pPr>
            <a:r>
              <a:rPr lang="nl" sz="1729">
                <a:solidFill>
                  <a:srgbClr val="FFFFFF"/>
                </a:solidFill>
              </a:rPr>
              <a:t>Ondersteuning ? </a:t>
            </a:r>
            <a:br>
              <a:rPr lang="nl" sz="1729">
                <a:solidFill>
                  <a:srgbClr val="FFFFFF"/>
                </a:solidFill>
              </a:rPr>
            </a:br>
            <a:r>
              <a:rPr lang="nl" sz="1729">
                <a:solidFill>
                  <a:srgbClr val="FFFFFF"/>
                </a:solidFill>
              </a:rPr>
              <a:t>-</a:t>
            </a:r>
            <a:r>
              <a:rPr lang="nl" sz="1729"/>
              <a:t>zie  stappenplan    overstapdocument</a:t>
            </a:r>
            <a:br>
              <a:rPr lang="nl" sz="1729">
                <a:solidFill>
                  <a:srgbClr val="FFFFFF"/>
                </a:solidFill>
              </a:rPr>
            </a:br>
            <a:r>
              <a:rPr lang="nl" sz="1729">
                <a:solidFill>
                  <a:srgbClr val="FFFFFF"/>
                </a:solidFill>
              </a:rPr>
              <a:t>-overleg collega’s PRO (zie contactpersonen en brinnumers </a:t>
            </a:r>
            <a:br>
              <a:rPr lang="nl" sz="1729">
                <a:solidFill>
                  <a:srgbClr val="FFFFFF"/>
                </a:solidFill>
              </a:rPr>
            </a:br>
            <a:r>
              <a:rPr lang="nl" sz="1729">
                <a:solidFill>
                  <a:srgbClr val="FFFFFF"/>
                </a:solidFill>
              </a:rPr>
              <a:t>- Overleg GWS SWV verbonden aan je school</a:t>
            </a:r>
            <a:br>
              <a:rPr lang="nl" sz="1729">
                <a:solidFill>
                  <a:srgbClr val="FFFFFF"/>
                </a:solidFill>
              </a:rPr>
            </a:br>
            <a:r>
              <a:rPr lang="nl" sz="1729">
                <a:solidFill>
                  <a:srgbClr val="FFFFFF"/>
                </a:solidFill>
              </a:rPr>
              <a:t>-PO- VO workshopmiddag</a:t>
            </a:r>
            <a:br>
              <a:rPr lang="nl" sz="1729">
                <a:solidFill>
                  <a:srgbClr val="FFFFFF"/>
                </a:solidFill>
              </a:rPr>
            </a:br>
            <a:r>
              <a:rPr lang="nl" sz="1729">
                <a:solidFill>
                  <a:srgbClr val="FFFFFF"/>
                </a:solidFill>
              </a:rPr>
              <a:t>-BAG</a:t>
            </a:r>
            <a:endParaRPr sz="1729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sz="153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Digitale overdracht;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uiterlijk 2 april</a:t>
            </a:r>
            <a:endParaRPr/>
          </a:p>
        </p:txBody>
      </p:sp>
      <p:sp>
        <p:nvSpPr>
          <p:cNvPr id="114" name="Google Shape;114;p21"/>
          <p:cNvSpPr txBox="1"/>
          <p:nvPr>
            <p:ph idx="1" type="subTitle"/>
          </p:nvPr>
        </p:nvSpPr>
        <p:spPr>
          <a:xfrm>
            <a:off x="3172563" y="34193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69375264A8174DB9C09560FAB397BB" ma:contentTypeVersion="12" ma:contentTypeDescription="Een nieuw document maken." ma:contentTypeScope="" ma:versionID="c606f2abe4f182949eb34923bfab0481">
  <xsd:schema xmlns:xsd="http://www.w3.org/2001/XMLSchema" xmlns:xs="http://www.w3.org/2001/XMLSchema" xmlns:p="http://schemas.microsoft.com/office/2006/metadata/properties" xmlns:ns2="81b37a78-7d73-4673-aead-f866a3a6a286" xmlns:ns3="3d71a1d6-593f-48ca-82a5-73b99bb10aba" targetNamespace="http://schemas.microsoft.com/office/2006/metadata/properties" ma:root="true" ma:fieldsID="da77e3f9406f2f882c3015fa9a42e9b7" ns2:_="" ns3:_="">
    <xsd:import namespace="81b37a78-7d73-4673-aead-f866a3a6a286"/>
    <xsd:import namespace="3d71a1d6-593f-48ca-82a5-73b99bb10a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37a78-7d73-4673-aead-f866a3a6a28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dexed="true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ee33ae45-e057-4547-b3ce-17000ca3e8b8}" ma:internalName="TaxCatchAll" ma:showField="CatchAllData" ma:web="81b37a78-7d73-4673-aead-f866a3a6a2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1a1d6-593f-48ca-82a5-73b99bb10a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8070fe22-90ea-4764-a649-b37f5962a0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5DF6BD-CB26-4D84-A10F-5007B7559133}"/>
</file>

<file path=customXml/itemProps2.xml><?xml version="1.0" encoding="utf-8"?>
<ds:datastoreItem xmlns:ds="http://schemas.openxmlformats.org/officeDocument/2006/customXml" ds:itemID="{F95A43E7-77E6-44F1-93F8-D1E1962E2AC5}"/>
</file>

<file path=customXml/itemProps3.xml><?xml version="1.0" encoding="utf-8"?>
<ds:datastoreItem xmlns:ds="http://schemas.openxmlformats.org/officeDocument/2006/customXml" ds:itemID="{9952F86F-4F25-473D-BA1D-3C031120AE34}"/>
</file>