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7" Type="http://schemas.openxmlformats.org/officeDocument/2006/relationships/customXml" Target="../customXml/item3.xml"/><Relationship Id="rId2" Type="http://schemas.openxmlformats.org/officeDocument/2006/relationships/viewProps" Target="viewProps.xml"/><Relationship Id="rId16" Type="http://schemas.openxmlformats.org/officeDocument/2006/relationships/customXml" Target="../customXml/item2.xml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a2710dde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a2710dde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8a0b7a490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8a0b7a490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a2710dde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a2710dde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8a2710dde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8a2710dde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8a0b7a49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8a0b7a49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8a0b7a490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8a0b7a490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a0b7a490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a0b7a490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a0b7a490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8a0b7a490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8a2710ddef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8a2710ddef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200" y="1386900"/>
            <a:ext cx="9144000" cy="3866100"/>
          </a:xfrm>
          <a:prstGeom prst="rect">
            <a:avLst/>
          </a:prstGeom>
          <a:solidFill>
            <a:srgbClr val="8A9A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>
                <a:solidFill>
                  <a:srgbClr val="FFFFFF"/>
                </a:solidFill>
              </a:rPr>
              <a:t>Welkom </a:t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000">
                <a:solidFill>
                  <a:srgbClr val="FFFFFF"/>
                </a:solidFill>
              </a:rPr>
              <a:t> PO-VO Workshopmiddag van de Klik</a:t>
            </a:r>
            <a:endParaRPr b="1" sz="3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000">
                <a:solidFill>
                  <a:srgbClr val="FFFFFF"/>
                </a:solidFill>
              </a:rPr>
              <a:t>11 oktober 2023</a:t>
            </a:r>
            <a:endParaRPr b="1" sz="3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FFFFF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7948" l="0" r="0" t="44805"/>
          <a:stretch/>
        </p:blipFill>
        <p:spPr>
          <a:xfrm>
            <a:off x="11200" y="0"/>
            <a:ext cx="9144000" cy="127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4274">
            <a:off x="6100288" y="3568084"/>
            <a:ext cx="2207649" cy="78755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254123">
            <a:off x="6291701" y="3951905"/>
            <a:ext cx="2510356" cy="12086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4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4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424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1200" y="1386900"/>
            <a:ext cx="9144000" cy="3866100"/>
          </a:xfrm>
          <a:prstGeom prst="rect">
            <a:avLst/>
          </a:prstGeom>
          <a:solidFill>
            <a:srgbClr val="8A9A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>
                <a:solidFill>
                  <a:srgbClr val="FFFFFF"/>
                </a:solidFill>
              </a:rPr>
              <a:t>Programma</a:t>
            </a:r>
            <a:endParaRPr b="1" sz="3500">
              <a:solidFill>
                <a:srgbClr val="FFFFFF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Char char="●"/>
            </a:pPr>
            <a:r>
              <a:rPr lang="nl" sz="2500">
                <a:solidFill>
                  <a:srgbClr val="FFFFFF"/>
                </a:solidFill>
              </a:rPr>
              <a:t>1500 Start</a:t>
            </a:r>
            <a:endParaRPr sz="2500">
              <a:solidFill>
                <a:srgbClr val="FFFFFF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Char char="●"/>
            </a:pPr>
            <a:r>
              <a:rPr lang="nl" sz="2500">
                <a:solidFill>
                  <a:srgbClr val="FFFFFF"/>
                </a:solidFill>
              </a:rPr>
              <a:t>1520 Workshopronde 1  </a:t>
            </a:r>
            <a:endParaRPr sz="2500">
              <a:solidFill>
                <a:srgbClr val="FFFFFF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Char char="●"/>
            </a:pPr>
            <a:r>
              <a:rPr lang="nl" sz="2500">
                <a:solidFill>
                  <a:srgbClr val="FFFFFF"/>
                </a:solidFill>
              </a:rPr>
              <a:t>15.50 Wissel</a:t>
            </a:r>
            <a:endParaRPr sz="2500">
              <a:solidFill>
                <a:srgbClr val="FFFFFF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Char char="●"/>
            </a:pPr>
            <a:r>
              <a:rPr lang="nl" sz="2500">
                <a:solidFill>
                  <a:srgbClr val="FFFFFF"/>
                </a:solidFill>
              </a:rPr>
              <a:t>16.00 Workshopronde 2 </a:t>
            </a:r>
            <a:endParaRPr sz="2500">
              <a:solidFill>
                <a:srgbClr val="FFFFFF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Char char="●"/>
            </a:pPr>
            <a:r>
              <a:rPr lang="nl" sz="2500">
                <a:solidFill>
                  <a:srgbClr val="FFFFFF"/>
                </a:solidFill>
              </a:rPr>
              <a:t>16.30 Afsluiting PO-VO </a:t>
            </a:r>
            <a:r>
              <a:rPr lang="nl" sz="1700">
                <a:solidFill>
                  <a:srgbClr val="FFFFFF"/>
                </a:solidFill>
              </a:rPr>
              <a:t>met een hapje en drankje</a:t>
            </a:r>
            <a:endParaRPr sz="17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000">
                <a:solidFill>
                  <a:srgbClr val="FFFFFF"/>
                </a:solidFill>
              </a:rPr>
              <a:t> </a:t>
            </a:r>
            <a:endParaRPr b="1" sz="3000">
              <a:solidFill>
                <a:srgbClr val="FFFFFF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27948" l="0" r="0" t="44805"/>
          <a:stretch/>
        </p:blipFill>
        <p:spPr>
          <a:xfrm>
            <a:off x="11200" y="0"/>
            <a:ext cx="9144000" cy="127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394225" y="1564725"/>
            <a:ext cx="9144000" cy="3866100"/>
          </a:xfrm>
          <a:prstGeom prst="rect">
            <a:avLst/>
          </a:prstGeom>
          <a:solidFill>
            <a:srgbClr val="8A9A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27948" l="0" r="0" t="44805"/>
          <a:stretch/>
        </p:blipFill>
        <p:spPr>
          <a:xfrm>
            <a:off x="11200" y="0"/>
            <a:ext cx="9144000" cy="127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064600" y="1683425"/>
            <a:ext cx="5014800" cy="3648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>
                <a:solidFill>
                  <a:srgbClr val="FFFFFF"/>
                </a:solidFill>
              </a:rPr>
              <a:t>Doel</a:t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nl" sz="3000">
                <a:solidFill>
                  <a:srgbClr val="FFFFFF"/>
                </a:solidFill>
              </a:rPr>
              <a:t>Informeren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nl" sz="3000">
                <a:solidFill>
                  <a:srgbClr val="FFFFFF"/>
                </a:solidFill>
              </a:rPr>
              <a:t>Eenduidigheid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nl" sz="3000">
                <a:solidFill>
                  <a:srgbClr val="FFFFFF"/>
                </a:solidFill>
              </a:rPr>
              <a:t>Ontmoeten</a:t>
            </a:r>
            <a:endParaRPr sz="30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11200" y="1386900"/>
            <a:ext cx="9144000" cy="3866100"/>
          </a:xfrm>
          <a:prstGeom prst="rect">
            <a:avLst/>
          </a:prstGeom>
          <a:solidFill>
            <a:srgbClr val="8A9A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27948" l="0" r="0" t="44805"/>
          <a:stretch/>
        </p:blipFill>
        <p:spPr>
          <a:xfrm>
            <a:off x="11200" y="0"/>
            <a:ext cx="9144000" cy="127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710350" y="1560300"/>
            <a:ext cx="7816800" cy="3141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>
                <a:solidFill>
                  <a:srgbClr val="FFFFFF"/>
                </a:solidFill>
              </a:rPr>
              <a:t>Veranderingen</a:t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300">
                <a:solidFill>
                  <a:srgbClr val="FFFFFF"/>
                </a:solidFill>
              </a:rPr>
              <a:t>1. Naam</a:t>
            </a:r>
            <a:endParaRPr b="1"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FFFFFF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●"/>
            </a:pPr>
            <a:r>
              <a:rPr lang="nl" sz="1700">
                <a:solidFill>
                  <a:srgbClr val="FFFFFF"/>
                </a:solidFill>
              </a:rPr>
              <a:t>Eindtoets heet doorstroomtoets</a:t>
            </a:r>
            <a:endParaRPr sz="1700">
              <a:solidFill>
                <a:srgbClr val="FFFFFF"/>
              </a:solidFill>
            </a:endParaRPr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/>
          <p:nvPr/>
        </p:nvSpPr>
        <p:spPr>
          <a:xfrm>
            <a:off x="11200" y="1386900"/>
            <a:ext cx="9144000" cy="3866100"/>
          </a:xfrm>
          <a:prstGeom prst="rect">
            <a:avLst/>
          </a:prstGeom>
          <a:solidFill>
            <a:srgbClr val="8A9A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 b="27948" l="0" r="0" t="44805"/>
          <a:stretch/>
        </p:blipFill>
        <p:spPr>
          <a:xfrm>
            <a:off x="11200" y="0"/>
            <a:ext cx="9144000" cy="127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640200" y="1277475"/>
            <a:ext cx="8503800" cy="4453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>
                <a:solidFill>
                  <a:srgbClr val="FFFFFF"/>
                </a:solidFill>
              </a:rPr>
              <a:t>Veranderingen</a:t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300">
                <a:solidFill>
                  <a:srgbClr val="FFFFFF"/>
                </a:solidFill>
              </a:rPr>
              <a:t>2. Route PO-VO</a:t>
            </a:r>
            <a:br>
              <a:rPr b="1" lang="nl" sz="2300">
                <a:solidFill>
                  <a:srgbClr val="FFFFFF"/>
                </a:solidFill>
              </a:rPr>
            </a:br>
            <a:br>
              <a:rPr b="1" lang="nl" sz="2300">
                <a:solidFill>
                  <a:srgbClr val="FFFFFF"/>
                </a:solidFill>
              </a:rPr>
            </a:br>
            <a:r>
              <a:rPr b="1" lang="nl" sz="1700">
                <a:solidFill>
                  <a:srgbClr val="FFFFFF"/>
                </a:solidFill>
              </a:rPr>
              <a:t>1 oktober                      </a:t>
            </a:r>
            <a:r>
              <a:rPr lang="nl" sz="1700">
                <a:solidFill>
                  <a:srgbClr val="FFFFFF"/>
                </a:solidFill>
              </a:rPr>
              <a:t>A</a:t>
            </a:r>
            <a:r>
              <a:rPr lang="nl" sz="1700">
                <a:solidFill>
                  <a:srgbClr val="FFFFFF"/>
                </a:solidFill>
              </a:rPr>
              <a:t>anmelden voor doorstroomtoets, </a:t>
            </a:r>
            <a:br>
              <a:rPr lang="nl" sz="1700">
                <a:solidFill>
                  <a:srgbClr val="FFFFFF"/>
                </a:solidFill>
              </a:rPr>
            </a:br>
            <a:r>
              <a:rPr b="1" lang="nl" sz="1700">
                <a:solidFill>
                  <a:srgbClr val="FFFFFF"/>
                </a:solidFill>
              </a:rPr>
              <a:t>15 oktober en later      </a:t>
            </a:r>
            <a:r>
              <a:rPr lang="nl" sz="1700">
                <a:solidFill>
                  <a:srgbClr val="FFFFFF"/>
                </a:solidFill>
              </a:rPr>
              <a:t>Leerlingen toevoegen</a:t>
            </a:r>
            <a:endParaRPr sz="17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700">
                <a:solidFill>
                  <a:srgbClr val="FFFFFF"/>
                </a:solidFill>
              </a:rPr>
              <a:t>10-31 januari              </a:t>
            </a:r>
            <a:r>
              <a:rPr lang="nl" sz="1700">
                <a:solidFill>
                  <a:srgbClr val="FFFFFF"/>
                </a:solidFill>
              </a:rPr>
              <a:t>  (voorlopig) Schooladvies</a:t>
            </a:r>
            <a:br>
              <a:rPr lang="nl" sz="1700">
                <a:solidFill>
                  <a:srgbClr val="FFFFFF"/>
                </a:solidFill>
              </a:rPr>
            </a:br>
            <a:r>
              <a:rPr b="1" lang="nl" sz="1700">
                <a:solidFill>
                  <a:srgbClr val="FFFFFF"/>
                </a:solidFill>
              </a:rPr>
              <a:t>6 en 7 Fe</a:t>
            </a:r>
            <a:r>
              <a:rPr b="1" lang="nl" sz="1700">
                <a:solidFill>
                  <a:srgbClr val="FFFFFF"/>
                </a:solidFill>
              </a:rPr>
              <a:t>bruari        </a:t>
            </a:r>
            <a:r>
              <a:rPr lang="nl" sz="1700">
                <a:solidFill>
                  <a:srgbClr val="FFFFFF"/>
                </a:solidFill>
              </a:rPr>
              <a:t>    Leerl</a:t>
            </a:r>
            <a:r>
              <a:rPr lang="nl" sz="1700">
                <a:solidFill>
                  <a:srgbClr val="FFFFFF"/>
                </a:solidFill>
              </a:rPr>
              <a:t>ingen maken de doorstroomtoets op papier</a:t>
            </a:r>
            <a:br>
              <a:rPr lang="nl" sz="1700">
                <a:solidFill>
                  <a:srgbClr val="FFFFFF"/>
                </a:solidFill>
              </a:rPr>
            </a:br>
            <a:r>
              <a:rPr b="1" lang="nl" sz="1700">
                <a:solidFill>
                  <a:srgbClr val="FFFFFF"/>
                </a:solidFill>
              </a:rPr>
              <a:t>Uiterlijk 15 maart </a:t>
            </a:r>
            <a:r>
              <a:rPr lang="nl" sz="1700">
                <a:solidFill>
                  <a:srgbClr val="FFFFFF"/>
                </a:solidFill>
              </a:rPr>
              <a:t>        </a:t>
            </a:r>
            <a:r>
              <a:rPr lang="nl" sz="1700">
                <a:solidFill>
                  <a:srgbClr val="FFFFFF"/>
                </a:solidFill>
              </a:rPr>
              <a:t>De uitslag</a:t>
            </a:r>
            <a:br>
              <a:rPr lang="nl" sz="1700">
                <a:solidFill>
                  <a:srgbClr val="FFFFFF"/>
                </a:solidFill>
              </a:rPr>
            </a:br>
            <a:r>
              <a:rPr b="1" lang="nl" sz="1700">
                <a:solidFill>
                  <a:srgbClr val="FFFFFF"/>
                </a:solidFill>
              </a:rPr>
              <a:t>15- </a:t>
            </a:r>
            <a:r>
              <a:rPr b="1" lang="nl" sz="1700">
                <a:solidFill>
                  <a:srgbClr val="FFFFFF"/>
                </a:solidFill>
              </a:rPr>
              <a:t>24 maart                 </a:t>
            </a:r>
            <a:r>
              <a:rPr lang="nl" sz="1700">
                <a:solidFill>
                  <a:srgbClr val="FFFFFF"/>
                </a:solidFill>
              </a:rPr>
              <a:t>Bijstellen+</a:t>
            </a:r>
            <a:r>
              <a:rPr lang="nl" sz="1700">
                <a:solidFill>
                  <a:srgbClr val="FFFFFF"/>
                </a:solidFill>
              </a:rPr>
              <a:t>Leerlingen ontvangen definitief schooladvies</a:t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11200" y="1386900"/>
            <a:ext cx="9144000" cy="3866100"/>
          </a:xfrm>
          <a:prstGeom prst="rect">
            <a:avLst/>
          </a:prstGeom>
          <a:solidFill>
            <a:srgbClr val="8A9A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 rotWithShape="1">
          <a:blip r:embed="rId3">
            <a:alphaModFix/>
          </a:blip>
          <a:srcRect b="27948" l="0" r="0" t="44805"/>
          <a:stretch/>
        </p:blipFill>
        <p:spPr>
          <a:xfrm>
            <a:off x="11200" y="0"/>
            <a:ext cx="9144000" cy="12774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710350" y="1560300"/>
            <a:ext cx="7816800" cy="3040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>
                <a:solidFill>
                  <a:srgbClr val="FFFFFF"/>
                </a:solidFill>
              </a:rPr>
              <a:t>Veranderingen</a:t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300">
                <a:solidFill>
                  <a:srgbClr val="FFFFFF"/>
                </a:solidFill>
              </a:rPr>
              <a:t>3. Centrale aanmeldweek</a:t>
            </a:r>
            <a:endParaRPr b="1" sz="23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595959"/>
                </a:solidFill>
              </a:rPr>
              <a:t>       </a:t>
            </a:r>
            <a:r>
              <a:rPr b="1" lang="nl" sz="1200">
                <a:solidFill>
                  <a:srgbClr val="595959"/>
                </a:solidFill>
              </a:rPr>
              <a:t> </a:t>
            </a:r>
            <a:r>
              <a:rPr b="1" lang="nl" sz="1700">
                <a:solidFill>
                  <a:srgbClr val="FFFFFF"/>
                </a:solidFill>
              </a:rPr>
              <a:t>25 en 31 maart:</a:t>
            </a:r>
            <a:r>
              <a:rPr lang="nl" sz="1700">
                <a:solidFill>
                  <a:srgbClr val="FFFFFF"/>
                </a:solidFill>
              </a:rPr>
              <a:t> ouders melden aan bij VO school</a:t>
            </a:r>
            <a:br>
              <a:rPr lang="nl" sz="1700">
                <a:solidFill>
                  <a:srgbClr val="FFFFFF"/>
                </a:solidFill>
              </a:rPr>
            </a:br>
            <a:r>
              <a:rPr lang="nl" sz="1700">
                <a:solidFill>
                  <a:srgbClr val="FFFFFF"/>
                </a:solidFill>
              </a:rPr>
              <a:t>      </a:t>
            </a:r>
            <a:r>
              <a:rPr b="1" lang="nl" sz="1700">
                <a:solidFill>
                  <a:srgbClr val="FFFFFF"/>
                </a:solidFill>
              </a:rPr>
              <a:t>Digitaal; </a:t>
            </a:r>
            <a:r>
              <a:rPr lang="nl">
                <a:solidFill>
                  <a:srgbClr val="FFFFFF"/>
                </a:solidFill>
              </a:rPr>
              <a:t>uitzondering Praktijkscholen,Zone College, RSG, Route ISK, zij-instroom</a:t>
            </a:r>
            <a:br>
              <a:rPr lang="nl">
                <a:solidFill>
                  <a:srgbClr val="FFFFFF"/>
                </a:solidFill>
              </a:rPr>
            </a:br>
            <a:r>
              <a:rPr lang="nl" sz="1700">
                <a:solidFill>
                  <a:srgbClr val="FFFFFF"/>
                </a:solidFill>
              </a:rPr>
              <a:t>      </a:t>
            </a:r>
            <a:r>
              <a:rPr b="1" lang="nl" sz="1700">
                <a:solidFill>
                  <a:srgbClr val="FFFFFF"/>
                </a:solidFill>
              </a:rPr>
              <a:t>November</a:t>
            </a:r>
            <a:r>
              <a:rPr lang="nl" sz="1700">
                <a:solidFill>
                  <a:srgbClr val="FFFFFF"/>
                </a:solidFill>
              </a:rPr>
              <a:t>; nieuwsbrief over digitaal aanmelden</a:t>
            </a:r>
            <a:endParaRPr sz="17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/>
          <p:nvPr/>
        </p:nvSpPr>
        <p:spPr>
          <a:xfrm>
            <a:off x="11200" y="1386900"/>
            <a:ext cx="9144000" cy="3866100"/>
          </a:xfrm>
          <a:prstGeom prst="rect">
            <a:avLst/>
          </a:prstGeom>
          <a:solidFill>
            <a:srgbClr val="8A9A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 rotWithShape="1">
          <a:blip r:embed="rId3">
            <a:alphaModFix/>
          </a:blip>
          <a:srcRect b="27948" l="0" r="0" t="44805"/>
          <a:stretch/>
        </p:blipFill>
        <p:spPr>
          <a:xfrm>
            <a:off x="11200" y="0"/>
            <a:ext cx="9144000" cy="12774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710350" y="1560300"/>
            <a:ext cx="7816800" cy="3155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>
                <a:solidFill>
                  <a:srgbClr val="FFFFFF"/>
                </a:solidFill>
              </a:rPr>
              <a:t>Veranderingen</a:t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300">
                <a:solidFill>
                  <a:srgbClr val="FFFFFF"/>
                </a:solidFill>
              </a:rPr>
              <a:t>4.  Nieuw format Overstapdocument</a:t>
            </a:r>
            <a:endParaRPr b="1" sz="23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nl" sz="2000">
                <a:solidFill>
                  <a:srgbClr val="FFFFFF"/>
                </a:solidFill>
              </a:rPr>
              <a:t>aangepast aan referentieniveaus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nl" sz="2000">
                <a:solidFill>
                  <a:srgbClr val="FFFFFF"/>
                </a:solidFill>
              </a:rPr>
              <a:t>groep 7; nieuw document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nl" sz="2000">
                <a:solidFill>
                  <a:srgbClr val="FFFFFF"/>
                </a:solidFill>
              </a:rPr>
              <a:t>groep 8; huidig document +aanpassing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nl" sz="2000">
                <a:solidFill>
                  <a:srgbClr val="FFFFFF"/>
                </a:solidFill>
              </a:rPr>
              <a:t>2 April </a:t>
            </a:r>
            <a:r>
              <a:rPr lang="nl">
                <a:solidFill>
                  <a:srgbClr val="FFFFFF"/>
                </a:solidFill>
              </a:rPr>
              <a:t>Uitwisseling OSO 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/>
          <p:nvPr/>
        </p:nvSpPr>
        <p:spPr>
          <a:xfrm>
            <a:off x="11200" y="1386900"/>
            <a:ext cx="9144000" cy="3866100"/>
          </a:xfrm>
          <a:prstGeom prst="rect">
            <a:avLst/>
          </a:prstGeom>
          <a:solidFill>
            <a:srgbClr val="8A9A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 rotWithShape="1">
          <a:blip r:embed="rId3">
            <a:alphaModFix/>
          </a:blip>
          <a:srcRect b="27948" l="0" r="0" t="44805"/>
          <a:stretch/>
        </p:blipFill>
        <p:spPr>
          <a:xfrm>
            <a:off x="11200" y="0"/>
            <a:ext cx="9144000" cy="127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0"/>
          <p:cNvSpPr txBox="1"/>
          <p:nvPr/>
        </p:nvSpPr>
        <p:spPr>
          <a:xfrm>
            <a:off x="710350" y="1560300"/>
            <a:ext cx="7816800" cy="72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>
                <a:solidFill>
                  <a:srgbClr val="FFFFFF"/>
                </a:solidFill>
              </a:rPr>
              <a:t>Naar de workshops</a:t>
            </a:r>
            <a:endParaRPr sz="3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69375264A8174DB9C09560FAB397BB" ma:contentTypeVersion="12" ma:contentTypeDescription="Een nieuw document maken." ma:contentTypeScope="" ma:versionID="c606f2abe4f182949eb34923bfab0481">
  <xsd:schema xmlns:xsd="http://www.w3.org/2001/XMLSchema" xmlns:xs="http://www.w3.org/2001/XMLSchema" xmlns:p="http://schemas.microsoft.com/office/2006/metadata/properties" xmlns:ns2="81b37a78-7d73-4673-aead-f866a3a6a286" xmlns:ns3="3d71a1d6-593f-48ca-82a5-73b99bb10aba" targetNamespace="http://schemas.microsoft.com/office/2006/metadata/properties" ma:root="true" ma:fieldsID="da77e3f9406f2f882c3015fa9a42e9b7" ns2:_="" ns3:_="">
    <xsd:import namespace="81b37a78-7d73-4673-aead-f866a3a6a286"/>
    <xsd:import namespace="3d71a1d6-593f-48ca-82a5-73b99bb10a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37a78-7d73-4673-aead-f866a3a6a28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dexed="true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ee33ae45-e057-4547-b3ce-17000ca3e8b8}" ma:internalName="TaxCatchAll" ma:showField="CatchAllData" ma:web="81b37a78-7d73-4673-aead-f866a3a6a2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1a1d6-593f-48ca-82a5-73b99bb10a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8070fe22-90ea-4764-a649-b37f5962a0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9BB00A-3993-4ED7-93CE-3DCD321E5F8C}"/>
</file>

<file path=customXml/itemProps2.xml><?xml version="1.0" encoding="utf-8"?>
<ds:datastoreItem xmlns:ds="http://schemas.openxmlformats.org/officeDocument/2006/customXml" ds:itemID="{9A8529BB-3D0D-4002-8DAE-FB9CAEB13DC0}"/>
</file>

<file path=customXml/itemProps3.xml><?xml version="1.0" encoding="utf-8"?>
<ds:datastoreItem xmlns:ds="http://schemas.openxmlformats.org/officeDocument/2006/customXml" ds:itemID="{4ED0033A-9D05-4206-821E-EC9615EEEFEE}"/>
</file>